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9" r:id="rId1"/>
  </p:sldMasterIdLst>
  <p:sldIdLst>
    <p:sldId id="288" r:id="rId2"/>
    <p:sldId id="257" r:id="rId3"/>
    <p:sldId id="326" r:id="rId4"/>
    <p:sldId id="325" r:id="rId5"/>
    <p:sldId id="270" r:id="rId6"/>
    <p:sldId id="256" r:id="rId7"/>
    <p:sldId id="313" r:id="rId8"/>
    <p:sldId id="316" r:id="rId9"/>
    <p:sldId id="315" r:id="rId10"/>
    <p:sldId id="317" r:id="rId11"/>
    <p:sldId id="318" r:id="rId12"/>
    <p:sldId id="320" r:id="rId13"/>
    <p:sldId id="319" r:id="rId14"/>
    <p:sldId id="314" r:id="rId15"/>
    <p:sldId id="323" r:id="rId16"/>
    <p:sldId id="321" r:id="rId17"/>
    <p:sldId id="271" r:id="rId18"/>
    <p:sldId id="322" r:id="rId19"/>
    <p:sldId id="311" r:id="rId20"/>
    <p:sldId id="272" r:id="rId21"/>
    <p:sldId id="273" r:id="rId22"/>
    <p:sldId id="274" r:id="rId23"/>
    <p:sldId id="275" r:id="rId24"/>
    <p:sldId id="276" r:id="rId25"/>
    <p:sldId id="289" r:id="rId26"/>
    <p:sldId id="290" r:id="rId27"/>
    <p:sldId id="301" r:id="rId28"/>
    <p:sldId id="291" r:id="rId29"/>
    <p:sldId id="300" r:id="rId30"/>
    <p:sldId id="277" r:id="rId31"/>
    <p:sldId id="292" r:id="rId32"/>
    <p:sldId id="293" r:id="rId33"/>
    <p:sldId id="294" r:id="rId34"/>
    <p:sldId id="295" r:id="rId35"/>
    <p:sldId id="282" r:id="rId36"/>
    <p:sldId id="286" r:id="rId37"/>
    <p:sldId id="287" r:id="rId38"/>
    <p:sldId id="299" r:id="rId39"/>
    <p:sldId id="296" r:id="rId40"/>
    <p:sldId id="297" r:id="rId41"/>
    <p:sldId id="285" r:id="rId42"/>
    <p:sldId id="302" r:id="rId43"/>
    <p:sldId id="303" r:id="rId44"/>
    <p:sldId id="324" r:id="rId45"/>
    <p:sldId id="310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8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0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2791105"/>
            <a:ext cx="5120640" cy="11858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AE17C7-B787-4E50-994D-5E804113A1E9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822031"/>
            <a:ext cx="876300" cy="21907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062990"/>
            <a:ext cx="5120640" cy="1728216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51435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9F0FCF-2EA5-4FF5-AF14-1CA9C8854AAB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050131"/>
            <a:ext cx="5120640" cy="1107281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0" y="102481"/>
            <a:ext cx="3326149" cy="504101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1" y="2171700"/>
            <a:ext cx="5129543" cy="200025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973837"/>
            <a:ext cx="4248150" cy="382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973837"/>
            <a:ext cx="4248150" cy="38219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09CF4-4C1A-45DC-BADA-6EFF91CB9ABB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67641A-9D94-4BD6-862F-F651067079BC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2834640" cy="973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00050"/>
            <a:ext cx="5063266" cy="42771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154430"/>
            <a:ext cx="2834640" cy="353187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1435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4F0C02-0EF4-4745-9D82-E8D3F59464E3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71451"/>
            <a:ext cx="2834640" cy="9715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152144"/>
            <a:ext cx="2834640" cy="35341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971550"/>
            <a:ext cx="859155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4822031"/>
            <a:ext cx="21336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May 16,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4822031"/>
            <a:ext cx="4086225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r.powner.org/es/videos/space_exploration/Hubble%20-%20Stellar%20Nursury.mp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mr.powner.org/b/lessons/history_diversity/evolutionary%20tree.gi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r.powner.org/es/videos/geologic_history/Earth%20-%20Making%20of%20a%20Planet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humanorigins.si.edu/evidence/human-family-tre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mr.powner.org/es/videos/geologic_history/Continental%20Drift%20Animation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humanorigins.si.edu/evidence/human-family-tre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Story of Everything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8462" y="3543300"/>
            <a:ext cx="428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1    </a:t>
            </a:r>
            <a:r>
              <a:rPr lang="en-US" sz="2800" dirty="0" smtClean="0"/>
              <a:t>Common Traditions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98846" y="4541615"/>
            <a:ext cx="46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12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4245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31" y="0"/>
            <a:ext cx="681513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0955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Our Milky Way Galaxy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0"/>
            <a:ext cx="771525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333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Nebular Theory: Birth of a Star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“stellar disk”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638550"/>
            <a:ext cx="16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Nuclear fusion ignited by gravitational pressure at center of accretion disk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24400" y="2876550"/>
            <a:ext cx="609600" cy="838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66750"/>
            <a:ext cx="1635242" cy="120329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77968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IMAX Hubble Video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5"/>
            <a:ext cx="7092924" cy="5127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0" y="5715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Stellar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Life Cycles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29527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15200" y="3137416"/>
            <a:ext cx="4572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Empirical Evidence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/>
              <a:t> </a:t>
            </a:r>
            <a:r>
              <a:rPr lang="en-US" sz="3400" b="1" dirty="0" smtClean="0"/>
              <a:t>Planetary </a:t>
            </a:r>
            <a:r>
              <a:rPr lang="en-US" sz="3400" b="1" dirty="0"/>
              <a:t>Evolution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Planetary accretion around stellar </a:t>
            </a:r>
            <a:r>
              <a:rPr lang="en-US" sz="3200" dirty="0" smtClean="0"/>
              <a:t>disks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Geology - rock cycles and core samples   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1800" dirty="0" smtClean="0"/>
              <a:t>(materials from the Moon, Mars, and Meteorites)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 smtClean="0"/>
              <a:t>Core </a:t>
            </a:r>
            <a:r>
              <a:rPr lang="en-US" sz="3200" dirty="0" smtClean="0"/>
              <a:t>samples of ice (atmospherics)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2009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971585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Orbiting dust particles gather by gravity into rings that accrete into planets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73057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</a:t>
            </a:r>
            <a:r>
              <a:rPr lang="en-US" sz="1400" dirty="0" smtClean="0">
                <a:solidFill>
                  <a:schemeClr val="bg1"/>
                </a:solidFill>
              </a:rPr>
              <a:t>aby star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638800" y="1504950"/>
            <a:ext cx="533400" cy="3048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150"/>
            <a:ext cx="9074675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28575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Our Stellar System - Sol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Empirical Evidence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b="1" dirty="0" smtClean="0"/>
              <a:t>Biological </a:t>
            </a:r>
            <a:r>
              <a:rPr lang="en-US" sz="3200" b="1" dirty="0" smtClean="0"/>
              <a:t>Evolution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Fossils &amp; Age Dating – relative vs. radiometric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Homologous Structures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Embryonic Similarities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Species Test Crosses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err="1" smtClean="0"/>
              <a:t>Phylogenetics</a:t>
            </a:r>
            <a:r>
              <a:rPr lang="en-US" sz="2800" dirty="0" smtClean="0"/>
              <a:t> (DNA code similarities)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080"/>
            <a:ext cx="9144000" cy="3457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100" y="2857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Biological Evolutionary 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6291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Fossils, Geology, and Astronomy – Empirical Evidence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Ingredients for a Planet with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1940937"/>
            <a:ext cx="457200" cy="345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6" y="2514600"/>
            <a:ext cx="454334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2" y="2971800"/>
            <a:ext cx="46154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2" y="3429000"/>
            <a:ext cx="463006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4" y="3943350"/>
            <a:ext cx="463006" cy="342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4789" y="1894178"/>
            <a:ext cx="379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Source of Energy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4789" y="2418919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Geosphere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4789" y="2933269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Hydrosphere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4789" y="3390469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Atmosphere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4789" y="3886201"/>
            <a:ext cx="317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Balanced Biosphere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0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Common Traditions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Culture, Philosophy, and Religion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76350"/>
            <a:ext cx="8595360" cy="3810000"/>
          </a:xfrm>
        </p:spPr>
        <p:txBody>
          <a:bodyPr>
            <a:normAutofit fontScale="55000" lnSpcReduction="20000"/>
          </a:bodyPr>
          <a:lstStyle/>
          <a:p>
            <a:pPr marL="341313" indent="-342900">
              <a:buFont typeface="Wingdings" pitchFamily="2" charset="2"/>
              <a:buChar char="v"/>
            </a:pPr>
            <a:r>
              <a:rPr lang="en-US" sz="3800" dirty="0" smtClean="0"/>
              <a:t>Human civilizations throughout history have created stories to explain the origin of the world and life upon it.  </a:t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  <a:p>
            <a:pPr marL="341313" indent="-342900">
              <a:buFont typeface="Wingdings" pitchFamily="2" charset="2"/>
              <a:buChar char="v"/>
            </a:pPr>
            <a:endParaRPr lang="en-US" sz="3800" dirty="0" smtClean="0"/>
          </a:p>
          <a:p>
            <a:pPr marL="341313" indent="-342900">
              <a:buFont typeface="Wingdings" pitchFamily="2" charset="2"/>
              <a:buChar char="v"/>
            </a:pPr>
            <a:r>
              <a:rPr lang="en-US" sz="3800" dirty="0" smtClean="0"/>
              <a:t>These creation myths</a:t>
            </a:r>
            <a:r>
              <a:rPr lang="en-US" sz="3800" baseline="30000" dirty="0" smtClean="0"/>
              <a:t>†</a:t>
            </a:r>
            <a:r>
              <a:rPr lang="en-US" sz="3800" dirty="0" smtClean="0"/>
              <a:t> demonstrate remarkably intelligent observations of our surroundings and natural phenomena. </a:t>
            </a:r>
          </a:p>
          <a:p>
            <a:pPr marL="341313" indent="-342900">
              <a:buFont typeface="Wingdings" pitchFamily="2" charset="2"/>
              <a:buChar char="v"/>
            </a:pPr>
            <a:endParaRPr lang="en-US" sz="3800" dirty="0" smtClean="0"/>
          </a:p>
          <a:p>
            <a:pPr marL="341313" indent="-342900">
              <a:buFont typeface="Wingdings" pitchFamily="2" charset="2"/>
              <a:buChar char="v"/>
            </a:pPr>
            <a:r>
              <a:rPr lang="en-US" sz="3800" dirty="0" smtClean="0"/>
              <a:t>Creation myths agree more closely to scientific theories than many people are willing to admit.</a:t>
            </a:r>
            <a:endParaRPr lang="en-US" sz="32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†  From ancient Greek </a:t>
            </a:r>
            <a:r>
              <a:rPr lang="en-US" sz="2000" i="1" dirty="0" err="1" smtClean="0"/>
              <a:t>muthos</a:t>
            </a:r>
            <a:r>
              <a:rPr lang="en-US" sz="2000" dirty="0" smtClean="0"/>
              <a:t>, “report,” “tale,” “story.” Modern English </a:t>
            </a:r>
            <a:r>
              <a:rPr lang="en-US" sz="2000" i="1" dirty="0" smtClean="0"/>
              <a:t>mythos</a:t>
            </a:r>
            <a:r>
              <a:rPr lang="en-US" sz="2000" dirty="0"/>
              <a:t>, </a:t>
            </a:r>
            <a:r>
              <a:rPr lang="en-US" sz="2000" dirty="0" smtClean="0"/>
              <a:t>a </a:t>
            </a:r>
            <a:r>
              <a:rPr lang="en-US" sz="2000" dirty="0"/>
              <a:t>story or set of stories </a:t>
            </a:r>
            <a:r>
              <a:rPr lang="en-US" sz="2000" dirty="0" smtClean="0"/>
              <a:t>which have a </a:t>
            </a:r>
            <a:r>
              <a:rPr lang="en-US" sz="2000" dirty="0"/>
              <a:t>significant truth or meaning for a particular culture, religion, society, or other group</a:t>
            </a:r>
            <a:r>
              <a:rPr lang="en-US" sz="2000" dirty="0" smtClean="0"/>
              <a:t>. This word is not meant to be insulting to anyone.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211455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“And some things that should not have been forgotten were lost. History became legend. Legend became myth.” – </a:t>
            </a:r>
            <a:r>
              <a:rPr lang="en-US" dirty="0" smtClean="0"/>
              <a:t>Galadriel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/>
              <a:t>Scientific Theories</a:t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Cycling of Matter and Energy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Energy Sources and Interactions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2770689"/>
            <a:ext cx="7069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Gravity (Sun-Earth-Moon System - Seasons)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92660" y="178739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Solar Energy (Radiation, Light, Heat)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2254777"/>
            <a:ext cx="5957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Earth’s Hot Core (Radiation/Gravity)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600" y="1159887"/>
            <a:ext cx="457200" cy="3450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3267476"/>
            <a:ext cx="5051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4.</a:t>
            </a:r>
            <a:r>
              <a:rPr lang="en-US" sz="2800" dirty="0" smtClean="0"/>
              <a:t> Uneven Heating of Materials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3809821"/>
            <a:ext cx="5569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∙</a:t>
            </a:r>
            <a:r>
              <a:rPr lang="en-US" sz="2800" dirty="0" smtClean="0"/>
              <a:t> Climate Zones (Curvature Surface)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∙</a:t>
            </a:r>
            <a:r>
              <a:rPr lang="en-US" sz="2000" dirty="0"/>
              <a:t> </a:t>
            </a:r>
            <a:r>
              <a:rPr lang="en-US" sz="2800" dirty="0" smtClean="0"/>
              <a:t>Convection (Air, Land, Sea, Core)</a:t>
            </a:r>
          </a:p>
        </p:txBody>
      </p:sp>
    </p:spTree>
    <p:extLst>
      <p:ext uri="{BB962C8B-B14F-4D97-AF65-F5344CB8AC3E}">
        <p14:creationId xmlns:p14="http://schemas.microsoft.com/office/powerpoint/2010/main" val="27564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Cycling of Matter and Energy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Geosphere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6341" y="2571750"/>
            <a:ext cx="2976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</a:t>
            </a:r>
            <a:r>
              <a:rPr lang="en-US" sz="2800" dirty="0" smtClean="0"/>
              <a:t> Volcanic Activity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096491"/>
            <a:ext cx="2886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3.</a:t>
            </a:r>
            <a:r>
              <a:rPr lang="en-US" sz="2800" dirty="0" smtClean="0"/>
              <a:t> Plate Tectonics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0854" y="3610841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Rock Cycle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00150"/>
            <a:ext cx="454334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0854" y="2048530"/>
            <a:ext cx="7132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Convection Currents in the Mantle (Magma)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3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Cycling of Matter and Energy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Hydrosphere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6342" y="1657351"/>
            <a:ext cx="5742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1.</a:t>
            </a:r>
            <a:r>
              <a:rPr lang="en-US" sz="2800" dirty="0" smtClean="0"/>
              <a:t> </a:t>
            </a:r>
            <a:r>
              <a:rPr lang="en-US" sz="2800" dirty="0"/>
              <a:t>Deep Ocean Currents (</a:t>
            </a:r>
            <a:r>
              <a:rPr lang="en-US" sz="2800" dirty="0" smtClean="0"/>
              <a:t>Convection)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182092"/>
            <a:ext cx="692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</a:t>
            </a:r>
            <a:r>
              <a:rPr lang="en-US" sz="2800" dirty="0" smtClean="0"/>
              <a:t> </a:t>
            </a:r>
            <a:r>
              <a:rPr lang="en-US" sz="2800" dirty="0"/>
              <a:t>Surface Ocean </a:t>
            </a:r>
            <a:r>
              <a:rPr lang="en-US" sz="2800" dirty="0" smtClean="0"/>
              <a:t>Currents (Prevailing Winds)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0855" y="3248680"/>
            <a:ext cx="2343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4.</a:t>
            </a:r>
            <a:r>
              <a:rPr lang="en-US" sz="2800" dirty="0" smtClean="0"/>
              <a:t> </a:t>
            </a:r>
            <a:r>
              <a:rPr lang="en-US" sz="2800" dirty="0" smtClean="0"/>
              <a:t>Water Cycle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60" y="1200150"/>
            <a:ext cx="461540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9200" y="3695489"/>
            <a:ext cx="6734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a.</a:t>
            </a:r>
            <a:r>
              <a:rPr lang="en-US" sz="2800" dirty="0" smtClean="0"/>
              <a:t> Evaporation, Condensation, Precipitation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1" y="4144461"/>
            <a:ext cx="4565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b.</a:t>
            </a:r>
            <a:r>
              <a:rPr lang="en-US" sz="2800" dirty="0" smtClean="0"/>
              <a:t> Surface and Ground Water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4563130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c.</a:t>
            </a:r>
            <a:r>
              <a:rPr lang="en-US" sz="2800" dirty="0" smtClean="0"/>
              <a:t> Polar Ice Caps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2705312"/>
            <a:ext cx="556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3.</a:t>
            </a:r>
            <a:r>
              <a:rPr lang="en-US" sz="2800" dirty="0" smtClean="0"/>
              <a:t> </a:t>
            </a:r>
            <a:r>
              <a:rPr lang="en-US" sz="2800" dirty="0" smtClean="0"/>
              <a:t>Tides (Gravity of Sun and Moon)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7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/>
              <a:t>Scientific Theories</a:t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Cycling of Matter and Energy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Atmosphere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1" y="1894178"/>
            <a:ext cx="6593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1.</a:t>
            </a:r>
            <a:r>
              <a:rPr lang="en-US" sz="2800" dirty="0" smtClean="0"/>
              <a:t> Air Currents (Convection, Coriolis Effect)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1" y="2392184"/>
            <a:ext cx="8198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</a:t>
            </a:r>
            <a:r>
              <a:rPr lang="en-US" sz="2800" dirty="0" smtClean="0"/>
              <a:t> Weather (Air Pressure, Precipitation, Temperature)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1" y="2890190"/>
            <a:ext cx="463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3.</a:t>
            </a:r>
            <a:r>
              <a:rPr lang="en-US" sz="2800" dirty="0" smtClean="0"/>
              <a:t> Climate (</a:t>
            </a:r>
            <a:r>
              <a:rPr lang="en-US" sz="2800" smtClean="0"/>
              <a:t>Average Weather)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1" y="3388196"/>
            <a:ext cx="593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4.</a:t>
            </a:r>
            <a:r>
              <a:rPr lang="en-US" sz="2800" dirty="0" smtClean="0"/>
              <a:t> Greenhouse Effect (Thermal Shield)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94" y="1143000"/>
            <a:ext cx="463006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1" y="3886201"/>
            <a:ext cx="520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5.</a:t>
            </a:r>
            <a:r>
              <a:rPr lang="en-US" sz="2800" dirty="0" smtClean="0"/>
              <a:t> Ozone Layer (Radiation Shield)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66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/>
              <a:t>Scientific Theories</a:t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Cycling of Matter and Energy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Biosphere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893" y="1680594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1.</a:t>
            </a:r>
            <a:r>
              <a:rPr lang="en-US" sz="2400" dirty="0" smtClean="0"/>
              <a:t> Biogeochemical Cycles (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S, P)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4893" y="2209984"/>
            <a:ext cx="721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2.</a:t>
            </a:r>
            <a:r>
              <a:rPr lang="en-US" sz="2400" dirty="0" smtClean="0"/>
              <a:t> Cycles of Environmental Change,</a:t>
            </a:r>
          </a:p>
          <a:p>
            <a:r>
              <a:rPr lang="en-US" sz="2400" dirty="0" smtClean="0"/>
              <a:t>    Evolution, Adaptation, and Extinctions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893" y="3108706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3.</a:t>
            </a:r>
            <a:r>
              <a:rPr lang="en-US" sz="2400" dirty="0" smtClean="0"/>
              <a:t> Balanced Ecosystems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893" y="3638096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4.</a:t>
            </a:r>
            <a:r>
              <a:rPr lang="en-US" sz="2400" dirty="0" smtClean="0"/>
              <a:t> Population Dynamics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4893" y="4167485"/>
            <a:ext cx="726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5.</a:t>
            </a:r>
            <a:r>
              <a:rPr lang="en-US" sz="2400" dirty="0" smtClean="0"/>
              <a:t> Trophic Levels, Food Webs, and Energy Pyramids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62050"/>
            <a:ext cx="380401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Story of Everything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3    </a:t>
            </a:r>
            <a:r>
              <a:rPr lang="en-US" sz="2800" dirty="0" smtClean="0"/>
              <a:t>Timeline of the Story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06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Cosmic Timeline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Divisions and Units of Measure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194707"/>
            <a:ext cx="185928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/>
              <a:t>Eons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990600" y="1651907"/>
            <a:ext cx="1905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Eras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90600" y="2109107"/>
            <a:ext cx="1905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Periods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90600" y="2566307"/>
            <a:ext cx="1905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Epochs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92780" y="1194707"/>
            <a:ext cx="557022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1000’s of millions of years (billions)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192780" y="1663337"/>
            <a:ext cx="50292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100’s of millions </a:t>
            </a:r>
            <a:r>
              <a:rPr lang="en-US" sz="2800" dirty="0" smtClean="0">
                <a:solidFill>
                  <a:schemeClr val="accent3"/>
                </a:solidFill>
              </a:rPr>
              <a:t>of </a:t>
            </a:r>
            <a:r>
              <a:rPr lang="en-US" sz="2800" dirty="0" smtClean="0">
                <a:solidFill>
                  <a:schemeClr val="accent3"/>
                </a:solidFill>
              </a:rPr>
              <a:t>y</a:t>
            </a:r>
            <a:r>
              <a:rPr lang="en-US" sz="2800" dirty="0" smtClean="0">
                <a:solidFill>
                  <a:schemeClr val="accent3"/>
                </a:solidFill>
              </a:rPr>
              <a:t>ears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192780" y="2109107"/>
            <a:ext cx="44196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10’s to 100 million years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192780" y="2566307"/>
            <a:ext cx="51054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10’s of millions </a:t>
            </a:r>
            <a:r>
              <a:rPr lang="en-US" sz="2800" dirty="0" smtClean="0">
                <a:solidFill>
                  <a:schemeClr val="accent3"/>
                </a:solidFill>
              </a:rPr>
              <a:t>of </a:t>
            </a:r>
            <a:r>
              <a:rPr lang="en-US" sz="2800" dirty="0" smtClean="0">
                <a:solidFill>
                  <a:schemeClr val="accent3"/>
                </a:solidFill>
              </a:rPr>
              <a:t>y</a:t>
            </a:r>
            <a:r>
              <a:rPr lang="en-US" sz="2800" dirty="0" smtClean="0">
                <a:solidFill>
                  <a:schemeClr val="accent3"/>
                </a:solidFill>
              </a:rPr>
              <a:t>ears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90600" y="3023507"/>
            <a:ext cx="1905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/>
              <a:t>Ages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92780" y="3023507"/>
            <a:ext cx="51054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millions </a:t>
            </a:r>
            <a:r>
              <a:rPr lang="en-US" sz="2800" dirty="0" smtClean="0">
                <a:solidFill>
                  <a:schemeClr val="accent3"/>
                </a:solidFill>
              </a:rPr>
              <a:t>of </a:t>
            </a:r>
            <a:r>
              <a:rPr lang="en-US" sz="2800" dirty="0" smtClean="0">
                <a:solidFill>
                  <a:schemeClr val="accent3"/>
                </a:solidFill>
              </a:rPr>
              <a:t>y</a:t>
            </a:r>
            <a:r>
              <a:rPr lang="en-US" sz="2800" dirty="0" smtClean="0">
                <a:solidFill>
                  <a:schemeClr val="accent3"/>
                </a:solidFill>
              </a:rPr>
              <a:t>ears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3480707"/>
            <a:ext cx="19812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/>
              <a:t>Millennia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92780" y="3480707"/>
            <a:ext cx="51054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thousands </a:t>
            </a:r>
            <a:r>
              <a:rPr lang="en-US" sz="2800" dirty="0" smtClean="0">
                <a:solidFill>
                  <a:schemeClr val="accent3"/>
                </a:solidFill>
              </a:rPr>
              <a:t>of </a:t>
            </a:r>
            <a:r>
              <a:rPr lang="en-US" sz="2800" dirty="0" smtClean="0">
                <a:solidFill>
                  <a:schemeClr val="accent3"/>
                </a:solidFill>
              </a:rPr>
              <a:t>y</a:t>
            </a:r>
            <a:r>
              <a:rPr lang="en-US" sz="2800" dirty="0" smtClean="0">
                <a:solidFill>
                  <a:schemeClr val="accent3"/>
                </a:solidFill>
              </a:rPr>
              <a:t>ears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90600" y="3937907"/>
            <a:ext cx="204216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/>
              <a:t>Centuries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192780" y="3937907"/>
            <a:ext cx="51054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hundreds </a:t>
            </a:r>
            <a:r>
              <a:rPr lang="en-US" sz="2800" dirty="0" smtClean="0">
                <a:solidFill>
                  <a:schemeClr val="accent3"/>
                </a:solidFill>
              </a:rPr>
              <a:t>of </a:t>
            </a:r>
            <a:r>
              <a:rPr lang="en-US" sz="2800" dirty="0" smtClean="0">
                <a:solidFill>
                  <a:schemeClr val="accent3"/>
                </a:solidFill>
              </a:rPr>
              <a:t>y</a:t>
            </a:r>
            <a:r>
              <a:rPr lang="en-US" sz="2800" dirty="0" smtClean="0">
                <a:solidFill>
                  <a:schemeClr val="accent3"/>
                </a:solidFill>
              </a:rPr>
              <a:t>ears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90600" y="4349387"/>
            <a:ext cx="204216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/>
              <a:t>Decades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192780" y="4354830"/>
            <a:ext cx="51054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tens </a:t>
            </a:r>
            <a:r>
              <a:rPr lang="en-US" sz="2800" dirty="0" smtClean="0">
                <a:solidFill>
                  <a:schemeClr val="accent3"/>
                </a:solidFill>
              </a:rPr>
              <a:t>of </a:t>
            </a:r>
            <a:r>
              <a:rPr lang="en-US" sz="2800" dirty="0" smtClean="0">
                <a:solidFill>
                  <a:schemeClr val="accent3"/>
                </a:solidFill>
              </a:rPr>
              <a:t>y</a:t>
            </a:r>
            <a:r>
              <a:rPr lang="en-US" sz="2800" dirty="0" smtClean="0">
                <a:solidFill>
                  <a:schemeClr val="accent3"/>
                </a:solidFill>
              </a:rPr>
              <a:t>ears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8" grpId="0"/>
      <p:bldP spid="19" grpId="0"/>
      <p:bldP spid="20" grpId="0"/>
      <p:bldP spid="21" grpId="0"/>
      <p:bldP spid="22" grpId="0"/>
      <p:bldP spid="23" grpId="0"/>
      <p:bldP spid="12" grpId="0"/>
      <p:bldP spid="13" grpId="0"/>
      <p:bldP spid="14" grpId="0"/>
      <p:bldP spid="15" grpId="0"/>
      <p:bldP spid="17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Scales / Contexts of Evolution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1" y="1352550"/>
            <a:ext cx="508000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Cosmic 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524001" y="2038350"/>
            <a:ext cx="48768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Galactic 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0" y="3482340"/>
            <a:ext cx="4876801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Planetary</a:t>
            </a:r>
            <a:r>
              <a:rPr lang="en-US" sz="2400" dirty="0" smtClean="0"/>
              <a:t> </a:t>
            </a:r>
            <a:r>
              <a:rPr lang="en-US" sz="2800" dirty="0" smtClean="0"/>
              <a:t>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24001" y="4202430"/>
            <a:ext cx="4064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Biological 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1" y="2777067"/>
            <a:ext cx="4741332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Solar Evolution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15" y="1375410"/>
            <a:ext cx="693778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09" y="2061210"/>
            <a:ext cx="60579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04" y="2799927"/>
            <a:ext cx="685800" cy="457200"/>
          </a:xfrm>
          <a:prstGeom prst="rect">
            <a:avLst/>
          </a:prstGeom>
        </p:spPr>
      </p:pic>
      <p:pic>
        <p:nvPicPr>
          <p:cNvPr id="1026" name="Picture 2" descr="http://expandingworld.files.wordpress.com/2012/06/hadean-e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62" y="3505200"/>
            <a:ext cx="68048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94" y="4225290"/>
            <a:ext cx="120920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8" grpId="0"/>
      <p:bldP spid="19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</a:t>
            </a:r>
            <a:r>
              <a:rPr lang="en-US" sz="2400" dirty="0" smtClean="0">
                <a:solidFill>
                  <a:schemeClr val="accent3"/>
                </a:solidFill>
              </a:rPr>
              <a:t>Planetary/Biological </a:t>
            </a:r>
            <a:r>
              <a:rPr lang="en-US" sz="2400" dirty="0" smtClean="0">
                <a:solidFill>
                  <a:schemeClr val="accent3"/>
                </a:solidFill>
              </a:rPr>
              <a:t>Evolution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81150"/>
            <a:ext cx="185928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Hadean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2327910"/>
            <a:ext cx="19050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err="1" smtClean="0"/>
              <a:t>Archean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3074670"/>
            <a:ext cx="25146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Proterozoic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3821430"/>
            <a:ext cx="25146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 Phanerozoic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491653" y="1581150"/>
            <a:ext cx="467868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 Billion Years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505200" y="2327910"/>
            <a:ext cx="44196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1 Billion Years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491653" y="3074670"/>
            <a:ext cx="42672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2 Billion Years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505200" y="3821430"/>
            <a:ext cx="320040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½ Billion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853" y="240031"/>
            <a:ext cx="244928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25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1870680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Video: Earth – Making of a Planet</a:t>
            </a:r>
            <a:endParaRPr lang="en-US" b="1" dirty="0"/>
          </a:p>
        </p:txBody>
      </p:sp>
      <p:pic>
        <p:nvPicPr>
          <p:cNvPr id="6146" name="Picture 2" descr="http://media.desura.com/images/members/1/560/559473/l-earth-making-of-a-planet-0868678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3" y="2495550"/>
            <a:ext cx="315685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Common Traditions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Culture, Philosophy, and Religion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Creation Myth Categories</a:t>
            </a:r>
            <a:r>
              <a:rPr lang="en-US" sz="3200" baseline="30000" dirty="0" smtClean="0"/>
              <a:t>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65735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Ex </a:t>
            </a:r>
            <a:r>
              <a:rPr lang="en-US" b="1" dirty="0" err="1" smtClean="0"/>
              <a:t>Nihlo</a:t>
            </a:r>
            <a:r>
              <a:rPr lang="en-US" dirty="0" smtClean="0"/>
              <a:t> (L. “from nothing”) or from primeval abyss (infinite expanse of waters/space) – creation is the result of thoughts, words, dreams, or bodily secretions of a divine being (deity) who is poised above the abyss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Earth Diver</a:t>
            </a:r>
            <a:r>
              <a:rPr lang="en-US" dirty="0" smtClean="0"/>
              <a:t> – a messenger (usually bird or amphibian) from a creator, plunges into a seabed to bring up material to form the terrestrial world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Emergence </a:t>
            </a:r>
            <a:r>
              <a:rPr lang="en-US" dirty="0" smtClean="0"/>
              <a:t>– progenitors pass through a series of worlds and metamorphoses until reaching the present state of existence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Dismemberment</a:t>
            </a:r>
            <a:r>
              <a:rPr lang="en-US" dirty="0" smtClean="0"/>
              <a:t> - life generated from the corpse or dismembered parts of a primordial deity (often paired with natural cycles and seasons)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Monism</a:t>
            </a:r>
            <a:r>
              <a:rPr lang="en-US" dirty="0"/>
              <a:t> </a:t>
            </a:r>
            <a:r>
              <a:rPr lang="en-US" dirty="0" smtClean="0"/>
              <a:t>(all things are “one”) - the universe is a primordial unity that has been split and ordered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748540"/>
            <a:ext cx="815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† </a:t>
            </a:r>
            <a:r>
              <a:rPr lang="en-US" sz="1050" dirty="0" err="1" smtClean="0"/>
              <a:t>Eliade</a:t>
            </a:r>
            <a:r>
              <a:rPr lang="en-US" sz="1050" dirty="0" smtClean="0"/>
              <a:t>, Long, Over, </a:t>
            </a:r>
            <a:r>
              <a:rPr lang="en-US" sz="1050" dirty="0" err="1" smtClean="0"/>
              <a:t>Weigle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291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1092200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Meaning: “Hell on </a:t>
            </a:r>
            <a:r>
              <a:rPr lang="en-US" sz="2400" dirty="0"/>
              <a:t>E</a:t>
            </a:r>
            <a:r>
              <a:rPr lang="en-US" sz="2400" dirty="0" smtClean="0"/>
              <a:t>arth”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1663709"/>
            <a:ext cx="397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Began:  ~ 5 Billion Years Ago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2254259"/>
            <a:ext cx="342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Length:  ~ 1 Billion Years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2787659"/>
            <a:ext cx="601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Birth of Solar System &amp; Accretion of Planets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3359590"/>
            <a:ext cx="516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err="1" smtClean="0"/>
              <a:t>Theia</a:t>
            </a:r>
            <a:r>
              <a:rPr lang="en-US" sz="2400" dirty="0" smtClean="0"/>
              <a:t> Event – Formation of the Moon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3950553"/>
            <a:ext cx="5622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Atmosphere, Cooling Temperatures,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Crust Forms, Oceans Fill, Continents Drift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1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pic>
        <p:nvPicPr>
          <p:cNvPr id="1026" name="Picture 2" descr="http://piq.codeus.net/static/media/userpics/piq_65726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0" y="2743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25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1107530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Meaning: “Beginning or Origin” of Life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1660895"/>
            <a:ext cx="421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Began:  ~ 3.8 Billion Years Ago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2214260"/>
            <a:ext cx="342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Length:  ~ 1 Billion Years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2767625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Natural Development of Organic Molecules</a:t>
            </a:r>
          </a:p>
          <a:p>
            <a:r>
              <a:rPr lang="en-US" sz="2400" dirty="0" smtClean="0"/>
              <a:t>   in Deep Water and Shallow Pools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3690322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First Single Cell Prokaryotes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4243685"/>
            <a:ext cx="491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Chemosynthesis vs. Photosynthesis</a:t>
            </a:r>
            <a:endParaRPr lang="en-US" sz="2400" dirty="0"/>
          </a:p>
        </p:txBody>
      </p:sp>
      <p:pic>
        <p:nvPicPr>
          <p:cNvPr id="2050" name="Picture 2" descr="http://www.arcadiastreet.com/cgvistas/earth/01_precambrian/images/archean_stromatolites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4" y="2743200"/>
            <a:ext cx="182880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25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pic>
        <p:nvPicPr>
          <p:cNvPr id="3074" name="Picture 2" descr="http://25.media.tumblr.com/tumblr_luns0vm9Lf1r4dyrvo1_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6"/>
          <a:stretch/>
        </p:blipFill>
        <p:spPr bwMode="auto">
          <a:xfrm>
            <a:off x="460664" y="2743200"/>
            <a:ext cx="1828800" cy="15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3200" y="1123950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Meaning: “Earlier Life”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1686937"/>
            <a:ext cx="418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Began:  ~ 2.5 Billion Years Ago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2249924"/>
            <a:ext cx="346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Length:  ~ 2 Billion Years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2812911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Snowball Earth Event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3375898"/>
            <a:ext cx="2810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Oxygenation Event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3938885"/>
            <a:ext cx="441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Early Multicellular Forms of Life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5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Geologic  Timeline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Eons of Earth’s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25" y="1085850"/>
            <a:ext cx="22624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400" dirty="0" smtClean="0"/>
              <a:t>	Hadean Eon</a:t>
            </a:r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err="1" smtClean="0"/>
              <a:t>Archean</a:t>
            </a:r>
            <a:endParaRPr lang="en-US" sz="2400" dirty="0" smtClean="0"/>
          </a:p>
          <a:p>
            <a:pPr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Proterozoic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Phanerozoic</a:t>
            </a:r>
            <a:endParaRPr lang="en-US" sz="2400" dirty="0"/>
          </a:p>
        </p:txBody>
      </p:sp>
      <p:pic>
        <p:nvPicPr>
          <p:cNvPr id="4100" name="Picture 4" descr="http://24.media.tumblr.com/tumblr_lqbhwkt0TF1r23tqh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4" y="2743200"/>
            <a:ext cx="1828800" cy="12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43200" y="1085850"/>
            <a:ext cx="3305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Meaning: “Visible Life”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1741959"/>
            <a:ext cx="5456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Began:  ~ ½ Billion Years Ago (Ongoing)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2398068"/>
            <a:ext cx="570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Cambrian Explosion – Diversity of Species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3054177"/>
            <a:ext cx="545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·</a:t>
            </a:r>
            <a:r>
              <a:rPr lang="en-US" sz="2400" dirty="0" smtClean="0"/>
              <a:t> Advanced Plants and Animals in Oceans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3710285"/>
            <a:ext cx="354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·</a:t>
            </a:r>
            <a:r>
              <a:rPr lang="en-US" sz="2400" dirty="0"/>
              <a:t> </a:t>
            </a:r>
            <a:r>
              <a:rPr lang="en-US" sz="2400" dirty="0" smtClean="0"/>
              <a:t>Migration of Life to Land</a:t>
            </a:r>
          </a:p>
        </p:txBody>
      </p:sp>
    </p:spTree>
    <p:extLst>
      <p:ext uri="{BB962C8B-B14F-4D97-AF65-F5344CB8AC3E}">
        <p14:creationId xmlns:p14="http://schemas.microsoft.com/office/powerpoint/2010/main" val="30097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Making of a Planet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4    </a:t>
            </a:r>
            <a:r>
              <a:rPr lang="en-US" sz="2800" dirty="0" smtClean="0"/>
              <a:t>Phanerozoic Eon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105930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Hadean, </a:t>
            </a:r>
            <a:r>
              <a:rPr lang="en-US" dirty="0" err="1" smtClean="0"/>
              <a:t>Archean</a:t>
            </a:r>
            <a:r>
              <a:rPr lang="en-US" dirty="0" smtClean="0"/>
              <a:t>, Proterozoic, </a:t>
            </a:r>
            <a:r>
              <a:rPr lang="en-US" b="1" dirty="0" smtClean="0"/>
              <a:t>PHANEROZOIC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8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PHANEROZOIC   EON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1" y="1085850"/>
            <a:ext cx="209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000" dirty="0" smtClean="0"/>
              <a:t>	Paleozoic Era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Mesozoic Era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Cenozoic Era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085850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Means “old life”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1362849"/>
            <a:ext cx="2786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Began about 541 </a:t>
            </a:r>
            <a:r>
              <a:rPr lang="en-US" sz="2000" dirty="0" err="1" smtClean="0"/>
              <a:t>Mya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88328" y="1638231"/>
            <a:ext cx="422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Major Evolutionary Events Include: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7910" y="2228850"/>
            <a:ext cx="2848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Central Nervous System + Eyes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7911" y="2554587"/>
            <a:ext cx="286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Spinal Cord + Vertebral Column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7910" y="2880325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Plant Life Migrates to Land </a:t>
            </a:r>
          </a:p>
          <a:p>
            <a:r>
              <a:rPr lang="en-US" sz="1200" dirty="0" smtClean="0"/>
              <a:t>(Vascular Tissue, Spores in Ferns)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910" y="3367643"/>
            <a:ext cx="222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Insects Migrate to Land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911" y="3693380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Jaw Structures in Fish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911" y="4019119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Amphibians Migrate to Land 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Tetrapods</a:t>
            </a:r>
            <a:r>
              <a:rPr lang="en-US" sz="1200" dirty="0" smtClean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2228850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Skeletons in Fish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2555789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Wings in Insects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200" y="2882727"/>
            <a:ext cx="236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Amniotic Eggs in Reptiles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3209665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Reptiles Migrate to Land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1" y="353660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Mammal-Like Reptiles Appear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8201" y="3886200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Seeds in Plants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60837" y="4629150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Paleozoic Era Ended in Mass Extinction – 95% of All Species</a:t>
            </a:r>
          </a:p>
        </p:txBody>
      </p:sp>
    </p:spTree>
    <p:extLst>
      <p:ext uri="{BB962C8B-B14F-4D97-AF65-F5344CB8AC3E}">
        <p14:creationId xmlns:p14="http://schemas.microsoft.com/office/powerpoint/2010/main" val="18079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8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PHANEROZOIC   EON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1" y="1085850"/>
            <a:ext cx="209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000" dirty="0" smtClean="0"/>
              <a:t>	Paleozoic Era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Mesozoic Era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Cenozoic Era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1" y="1085850"/>
            <a:ext cx="2642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Means “middle life”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1" y="1362849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Began about 251 </a:t>
            </a:r>
            <a:r>
              <a:rPr lang="en-US" sz="2000" dirty="0" err="1" smtClean="0"/>
              <a:t>Mya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88328" y="1638231"/>
            <a:ext cx="422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Major Evolutionary Events Include: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7910" y="2400300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Conifer Forests Spread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7910" y="2726037"/>
            <a:ext cx="3220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Mammals &amp; Dinosaurs Appear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7910" y="3051775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Turtles, Frogs, Lizards, </a:t>
            </a:r>
            <a:br>
              <a:rPr lang="en-US" sz="1600" dirty="0" smtClean="0"/>
            </a:br>
            <a:r>
              <a:rPr lang="en-US" sz="1600" dirty="0" smtClean="0"/>
              <a:t>and Salamanders Appear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911" y="3539093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Dinosaurs Dominate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50509" y="2405439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Birds Appear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50509" y="2731178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Flying Reptiles</a:t>
            </a:r>
            <a:endParaRPr lang="en-US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643583" y="3028950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Flowers and Fruit in Plants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3582" y="3355889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Wings in Insects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5383" y="4343400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Mesozoic Era Ended in Mass Extinction – Asteroid Strike – 50%</a:t>
            </a:r>
          </a:p>
        </p:txBody>
      </p:sp>
    </p:spTree>
    <p:extLst>
      <p:ext uri="{BB962C8B-B14F-4D97-AF65-F5344CB8AC3E}">
        <p14:creationId xmlns:p14="http://schemas.microsoft.com/office/powerpoint/2010/main" val="1148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28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PHANEROZOIC   EON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1" y="1085850"/>
            <a:ext cx="209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61963" algn="l"/>
              </a:tabLst>
            </a:pPr>
            <a:r>
              <a:rPr lang="en-US" sz="2000" dirty="0" smtClean="0"/>
              <a:t>	Paleozoic Era</a:t>
            </a:r>
          </a:p>
          <a:p>
            <a:pPr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Mesozoic Era</a:t>
            </a:r>
          </a:p>
          <a:p>
            <a:pPr marL="342900" indent="-342900">
              <a:buFont typeface="Wingdings" pitchFamily="2" charset="2"/>
              <a:buChar char="v"/>
              <a:tabLst>
                <a:tab pos="4619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Cenozoic Era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1085850"/>
            <a:ext cx="237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Means “new life”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1" y="1362849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Began about 66 </a:t>
            </a:r>
            <a:r>
              <a:rPr lang="en-US" sz="2000" dirty="0" err="1" smtClean="0"/>
              <a:t>Mya</a:t>
            </a: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88328" y="1638231"/>
            <a:ext cx="422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Major Evolutionary Events Include: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0809" y="24250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Mammals Survive and Dominate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0809" y="2809101"/>
            <a:ext cx="252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Flowering Plants Dominate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73950" y="3152001"/>
            <a:ext cx="2550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Grasses Appear and Spread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0809" y="3486150"/>
            <a:ext cx="2735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Four Major Glaciation Periods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13446" y="3771900"/>
            <a:ext cx="2815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· Extinction of Large Mammals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13445" y="4009251"/>
            <a:ext cx="311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· </a:t>
            </a:r>
            <a:r>
              <a:rPr lang="en-US" sz="1600" dirty="0" smtClean="0"/>
              <a:t>Rapid Changes in Marine Species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80809" y="4324350"/>
            <a:ext cx="4488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Several Species of Humans Appear and Go Extinct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2" y="2388156"/>
            <a:ext cx="3392489" cy="22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23" grpId="0"/>
      <p:bldP spid="29" grpId="0"/>
      <p:bldP spid="30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Making of a Planet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5    </a:t>
            </a:r>
            <a:r>
              <a:rPr lang="en-US" sz="2800" dirty="0" smtClean="0"/>
              <a:t>Patterns of Evolution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9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Patterns of Evolution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Geological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Continental Drift and Supercontinents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762000" y="1909717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Ur (</a:t>
            </a:r>
            <a:r>
              <a:rPr lang="en-US" sz="2000" dirty="0" err="1" smtClean="0"/>
              <a:t>Vaalbara</a:t>
            </a:r>
            <a:r>
              <a:rPr lang="en-US" sz="2000" dirty="0" smtClean="0"/>
              <a:t>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2000" y="2324100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Kenorland</a:t>
            </a:r>
            <a:endParaRPr lang="en-US" sz="20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2000" y="2766967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Columbia (</a:t>
            </a:r>
            <a:r>
              <a:rPr lang="en-US" sz="2000" dirty="0" err="1" smtClean="0"/>
              <a:t>Nuna</a:t>
            </a:r>
            <a:r>
              <a:rPr lang="en-US" sz="2000" dirty="0" smtClean="0"/>
              <a:t>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62000" y="3238500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Rodinia</a:t>
            </a:r>
            <a:endParaRPr lang="en-US" sz="2000" dirty="0" smtClean="0"/>
          </a:p>
          <a:p>
            <a:pPr marL="344488" lvl="2" indent="0">
              <a:buNone/>
            </a:pPr>
            <a:endParaRPr lang="en-US" sz="16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62000" y="3695699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Pannotia</a:t>
            </a:r>
            <a:endParaRPr lang="en-US" sz="2000" dirty="0" smtClean="0"/>
          </a:p>
          <a:p>
            <a:pPr marL="344488" lvl="2" indent="0">
              <a:buNone/>
            </a:pPr>
            <a:endParaRPr lang="en-US" sz="1600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62000" y="4152900"/>
            <a:ext cx="2819400" cy="4000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Pangaea</a:t>
            </a:r>
          </a:p>
          <a:p>
            <a:pPr marL="344488" lvl="2" indent="0">
              <a:buNone/>
            </a:pPr>
            <a:endParaRPr lang="en-US" sz="16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971801" y="1909717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3.6 </a:t>
            </a:r>
            <a:r>
              <a:rPr lang="en-US" sz="2000" dirty="0" err="1" smtClean="0"/>
              <a:t>Gya</a:t>
            </a:r>
            <a:r>
              <a:rPr lang="en-US" sz="2000" dirty="0" smtClean="0"/>
              <a:t> (</a:t>
            </a:r>
            <a:r>
              <a:rPr lang="en-US" sz="2000" dirty="0" err="1" smtClean="0"/>
              <a:t>Archean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84828" y="2309767"/>
            <a:ext cx="2273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2.7 </a:t>
            </a:r>
            <a:r>
              <a:rPr lang="en-US" sz="2000" dirty="0" err="1" smtClean="0"/>
              <a:t>Gya</a:t>
            </a:r>
            <a:r>
              <a:rPr lang="en-US" sz="2000" dirty="0" smtClean="0"/>
              <a:t> (</a:t>
            </a:r>
            <a:r>
              <a:rPr lang="en-US" sz="2000" dirty="0" err="1" smtClean="0"/>
              <a:t>Archean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984827" y="2752634"/>
            <a:ext cx="262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1.8 </a:t>
            </a:r>
            <a:r>
              <a:rPr lang="en-US" sz="2000" dirty="0" err="1" smtClean="0"/>
              <a:t>Gya</a:t>
            </a:r>
            <a:r>
              <a:rPr lang="en-US" sz="2000" dirty="0" smtClean="0"/>
              <a:t> (Proterozoic)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84827" y="3224167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1.3 </a:t>
            </a:r>
            <a:r>
              <a:rPr lang="en-US" sz="2000" dirty="0" err="1" smtClean="0"/>
              <a:t>Gya</a:t>
            </a:r>
            <a:r>
              <a:rPr lang="en-US" sz="2000" dirty="0" smtClean="0"/>
              <a:t> (Proterozoic)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984828" y="3681367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600 </a:t>
            </a:r>
            <a:r>
              <a:rPr lang="en-US" sz="2000" dirty="0" err="1" smtClean="0"/>
              <a:t>Mya</a:t>
            </a:r>
            <a:r>
              <a:rPr lang="en-US" sz="2000" dirty="0" smtClean="0"/>
              <a:t> (Proterozoic)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984828" y="4138567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 300 </a:t>
            </a:r>
            <a:r>
              <a:rPr lang="en-US" sz="2000" dirty="0" err="1" smtClean="0"/>
              <a:t>Mya</a:t>
            </a:r>
            <a:r>
              <a:rPr lang="en-US" sz="2000" dirty="0" smtClean="0"/>
              <a:t> (Phanerozoic)</a:t>
            </a:r>
            <a:endParaRPr lang="en-US" sz="2000" dirty="0"/>
          </a:p>
        </p:txBody>
      </p:sp>
      <p:pic>
        <p:nvPicPr>
          <p:cNvPr id="30" name="Picture 2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09716"/>
            <a:ext cx="2533371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Common Traditions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Culture, Philosophy, and Religion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79"/>
            <a:ext cx="8595360" cy="92158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Classic Elements of Nature (Greek) – These have become such an embedded part of language and culture that the ideas continue to influence how we think. They represent categories of substances or divisions of nature.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0806" y="2161309"/>
            <a:ext cx="457200" cy="345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72" y="2819400"/>
            <a:ext cx="454334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36" y="3934479"/>
            <a:ext cx="46154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78" y="3328229"/>
            <a:ext cx="463006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91679"/>
            <a:ext cx="463006" cy="342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7937" y="2114550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3596" y="2723719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Earth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2450" y="3238069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72807" y="3838798"/>
            <a:ext cx="111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672806" y="4334530"/>
            <a:ext cx="467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Spirit/</a:t>
            </a:r>
            <a:r>
              <a:rPr lang="en-US" sz="2800" dirty="0" err="1" smtClean="0"/>
              <a:t>Aether</a:t>
            </a:r>
            <a:r>
              <a:rPr lang="en-US" sz="2800" dirty="0" smtClean="0"/>
              <a:t>, “breath of life”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4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Patterns of Evolution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Geological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4259580" cy="5029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Global Warming/Cooling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climateclash.com/files/2010/10/Hansen-Fig-1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44" y="1200150"/>
            <a:ext cx="3991056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74320" y="1649730"/>
            <a:ext cx="425958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400" dirty="0" smtClean="0"/>
              <a:t> Glaciers and Polar Ice Caps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74320" y="2202180"/>
            <a:ext cx="425958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400" dirty="0" smtClean="0"/>
              <a:t> Changes in Sea Level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74320" y="2754630"/>
            <a:ext cx="4259580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400" dirty="0" smtClean="0"/>
              <a:t> Ice Ages</a:t>
            </a:r>
          </a:p>
        </p:txBody>
      </p:sp>
      <p:pic>
        <p:nvPicPr>
          <p:cNvPr id="5124" name="Picture 4" descr="http://www.globalclimatescam.com/wp-content/uploads/2009/01/istock_000003896670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54630"/>
            <a:ext cx="2085975" cy="20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0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Patterns of Evolution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chemeClr val="accent3"/>
                </a:solidFill>
              </a:rPr>
              <a:t>Biological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97280"/>
            <a:ext cx="8595360" cy="502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Environmental Changes &amp; Mass Extinctions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2343150"/>
            <a:ext cx="560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1.</a:t>
            </a:r>
            <a:r>
              <a:rPr lang="en-US" sz="2400" dirty="0" smtClean="0"/>
              <a:t> Random and Require Many Generations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179118"/>
            <a:ext cx="5902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3.</a:t>
            </a:r>
            <a:r>
              <a:rPr lang="en-US" sz="2400" dirty="0" smtClean="0"/>
              <a:t> Diversification in Anatomy and Physiology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3597102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4.</a:t>
            </a:r>
            <a:r>
              <a:rPr lang="en-US" sz="2400" dirty="0" smtClean="0"/>
              <a:t> Diversification in Size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4015085"/>
            <a:ext cx="571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5.</a:t>
            </a:r>
            <a:r>
              <a:rPr lang="en-US" sz="2400" dirty="0" smtClean="0"/>
              <a:t> Best Adaptations Passed On to Posterity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2761134"/>
            <a:ext cx="663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2.</a:t>
            </a:r>
            <a:r>
              <a:rPr lang="en-US" sz="2400" dirty="0" smtClean="0"/>
              <a:t> Most Mutations are Deadly – Lead to Extinction</a:t>
            </a:r>
            <a:endParaRPr lang="en-US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1840230"/>
            <a:ext cx="8595360" cy="50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 Genetic Mutations</a:t>
            </a:r>
          </a:p>
        </p:txBody>
      </p:sp>
    </p:spTree>
    <p:extLst>
      <p:ext uri="{BB962C8B-B14F-4D97-AF65-F5344CB8AC3E}">
        <p14:creationId xmlns:p14="http://schemas.microsoft.com/office/powerpoint/2010/main" val="25170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Story of Everything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6    </a:t>
            </a:r>
            <a:r>
              <a:rPr lang="en-US" sz="2800" dirty="0" smtClean="0"/>
              <a:t>Human Evolution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41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Human Evolution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Smithsonian National Museum of Natural History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62150"/>
            <a:ext cx="4299293" cy="261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9646" y="150048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it mean to be human?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9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Comes Next?</a:t>
            </a:r>
            <a:br>
              <a:rPr lang="en-US" dirty="0" smtClean="0"/>
            </a:br>
            <a:r>
              <a:rPr lang="en-US" sz="2200" dirty="0" smtClean="0"/>
              <a:t>Based on patterns of past events…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306830"/>
            <a:ext cx="8595360" cy="3703320"/>
          </a:xfrm>
        </p:spPr>
        <p:txBody>
          <a:bodyPr>
            <a:normAutofit/>
          </a:bodyPr>
          <a:lstStyle/>
          <a:p>
            <a:r>
              <a:rPr lang="en-US" dirty="0" smtClean="0"/>
              <a:t>What planetary changes or natural disasters might happen to Earth in the future?</a:t>
            </a:r>
          </a:p>
          <a:p>
            <a:r>
              <a:rPr lang="en-US" dirty="0" smtClean="0"/>
              <a:t>How would environmental/climate changes affect life forms in various biomes?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homo sapiens do not go extinct, </a:t>
            </a:r>
            <a:r>
              <a:rPr lang="en-US" dirty="0" smtClean="0"/>
              <a:t>might </a:t>
            </a:r>
            <a:r>
              <a:rPr lang="en-US" dirty="0" smtClean="0"/>
              <a:t>our species branch into several new species of humans</a:t>
            </a:r>
            <a:r>
              <a:rPr lang="en-US" dirty="0" smtClean="0"/>
              <a:t>?</a:t>
            </a:r>
          </a:p>
          <a:p>
            <a:r>
              <a:rPr lang="en-US" dirty="0"/>
              <a:t>How might </a:t>
            </a:r>
            <a:r>
              <a:rPr lang="en-US" dirty="0" smtClean="0"/>
              <a:t>human species </a:t>
            </a:r>
            <a:r>
              <a:rPr lang="en-US" dirty="0"/>
              <a:t>change (parts/sizes/behaviors</a:t>
            </a:r>
            <a:r>
              <a:rPr lang="en-US" dirty="0" smtClean="0"/>
              <a:t>)?</a:t>
            </a:r>
            <a:endParaRPr lang="en-US" dirty="0"/>
          </a:p>
          <a:p>
            <a:r>
              <a:rPr lang="en-US" dirty="0" smtClean="0"/>
              <a:t>Now </a:t>
            </a:r>
            <a:r>
              <a:rPr lang="en-US" dirty="0" smtClean="0"/>
              <a:t>that we have science and technology, </a:t>
            </a:r>
            <a:r>
              <a:rPr lang="en-US" dirty="0" smtClean="0"/>
              <a:t>HOW </a:t>
            </a:r>
            <a:r>
              <a:rPr lang="en-US" dirty="0" smtClean="0"/>
              <a:t>might </a:t>
            </a:r>
            <a:r>
              <a:rPr lang="en-US" dirty="0" smtClean="0"/>
              <a:t>we take control of our own evolution?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14550"/>
            <a:ext cx="859155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fin?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415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Common Traditions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Culture, Philosophy, and Religion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79"/>
            <a:ext cx="8595360" cy="67437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9600" dirty="0" smtClean="0"/>
              <a:t>Order of Creative </a:t>
            </a:r>
            <a:r>
              <a:rPr lang="en-US" sz="9600" dirty="0"/>
              <a:t>Events </a:t>
            </a:r>
            <a:r>
              <a:rPr lang="en-US" sz="9600" dirty="0" smtClean="0"/>
              <a:t>– The Most </a:t>
            </a:r>
            <a:r>
              <a:rPr lang="en-US" sz="9600" dirty="0"/>
              <a:t>Common Traditions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4400" dirty="0" smtClean="0"/>
              <a:t>Christian, Muslim, Jewish (&gt;50% of all humans)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5000" y="203835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Formation </a:t>
            </a:r>
            <a:r>
              <a:rPr lang="en-US" sz="2800" dirty="0" smtClean="0"/>
              <a:t>of the </a:t>
            </a:r>
            <a:r>
              <a:rPr lang="en-US" sz="2800" dirty="0" smtClean="0"/>
              <a:t>Earth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09354" y="4552950"/>
            <a:ext cx="3220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*</a:t>
            </a:r>
            <a:r>
              <a:rPr lang="en-US" sz="1400" dirty="0" smtClean="0"/>
              <a:t>  life in the air varies by tradition (birds)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2561570"/>
            <a:ext cx="33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Life in the Oceans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05000" y="308479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Life on Land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05000" y="3608010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 Humans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019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4760" y="2791105"/>
            <a:ext cx="512064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Story of Everything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Geologic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543300"/>
            <a:ext cx="412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Part 2    </a:t>
            </a:r>
            <a:r>
              <a:rPr lang="en-US" sz="2800" dirty="0" smtClean="0"/>
              <a:t>Scientific Theories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9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Empirical Evidence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383667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 Evolution </a:t>
            </a:r>
            <a:r>
              <a:rPr lang="en-US" sz="3200" b="1" dirty="0" smtClean="0"/>
              <a:t>of the Universe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Big Bang &amp; Expansion of the Cosmos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Telescopic Astronomy &amp; Spectroscopy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Red/Blue Shift &amp; Universal Expansion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Big Bang Energy Dissipation &amp; CBMR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Universal Abundance of Elements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err="1" smtClean="0"/>
              <a:t>Olber’s</a:t>
            </a:r>
            <a:r>
              <a:rPr lang="en-US" sz="2800" dirty="0" smtClean="0"/>
              <a:t> Paradox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92" y="0"/>
            <a:ext cx="780500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63855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DEF8B"/>
                </a:solidFill>
              </a:rPr>
              <a:t>What is the future of our Universe?</a:t>
            </a:r>
            <a:endParaRPr lang="en-US" dirty="0">
              <a:solidFill>
                <a:srgbClr val="FDE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/>
              <a:t>Scientific Theories</a:t>
            </a:r>
            <a:br>
              <a:rPr lang="en-US" dirty="0" smtClean="0"/>
            </a:br>
            <a:r>
              <a:rPr lang="en-US" sz="2400" cap="none" dirty="0" smtClean="0">
                <a:solidFill>
                  <a:schemeClr val="accent3"/>
                </a:solidFill>
                <a:latin typeface="+mn-lt"/>
              </a:rPr>
              <a:t>Empirical Evidence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97280"/>
            <a:ext cx="8595360" cy="383667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b="1" dirty="0" smtClean="0"/>
              <a:t>Galactic </a:t>
            </a:r>
            <a:r>
              <a:rPr lang="en-US" sz="3200" b="1" dirty="0" smtClean="0"/>
              <a:t>&amp; Stellar Evolution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Telescopic Astronomy &amp; Spectroscopy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Gravitational Condensation of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He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Fusion &amp; Generation of Heavier Elements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Recycling of Matter and Energy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97155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16298</TotalTime>
  <Words>1495</Words>
  <Application>Microsoft Office PowerPoint</Application>
  <PresentationFormat>On-screen Show (16:9)</PresentationFormat>
  <Paragraphs>308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Candara</vt:lpstr>
      <vt:lpstr>Tahoma</vt:lpstr>
      <vt:lpstr>Tunga</vt:lpstr>
      <vt:lpstr>Wingdings</vt:lpstr>
      <vt:lpstr>Soho</vt:lpstr>
      <vt:lpstr>Geologic History</vt:lpstr>
      <vt:lpstr>Common Traditions Culture, Philosophy, and Religion</vt:lpstr>
      <vt:lpstr>Common Traditions Culture, Philosophy, and Religion</vt:lpstr>
      <vt:lpstr>Common Traditions Culture, Philosophy, and Religion</vt:lpstr>
      <vt:lpstr>Common Traditions Culture, Philosophy, and Religion</vt:lpstr>
      <vt:lpstr>Geologic History</vt:lpstr>
      <vt:lpstr>Scientific Theories Empirical Evidence</vt:lpstr>
      <vt:lpstr>PowerPoint Presentation</vt:lpstr>
      <vt:lpstr>Scientific Theories Empirical Evidence</vt:lpstr>
      <vt:lpstr>PowerPoint Presentation</vt:lpstr>
      <vt:lpstr>PowerPoint Presentation</vt:lpstr>
      <vt:lpstr>PowerPoint Presentation</vt:lpstr>
      <vt:lpstr>PowerPoint Presentation</vt:lpstr>
      <vt:lpstr>Scientific Theories Empirical Evidence</vt:lpstr>
      <vt:lpstr>PowerPoint Presentation</vt:lpstr>
      <vt:lpstr>PowerPoint Presentation</vt:lpstr>
      <vt:lpstr>Scientific Theories Empirical Evidence</vt:lpstr>
      <vt:lpstr>PowerPoint Presentation</vt:lpstr>
      <vt:lpstr>Scientific Theories Fossils, Geology, and Astronomy – Empirical Evidence</vt:lpstr>
      <vt:lpstr>Scientific Theories Cycling of Matter and Energy</vt:lpstr>
      <vt:lpstr>Scientific Theories Cycling of Matter and Energy</vt:lpstr>
      <vt:lpstr>Scientific Theories Cycling of Matter and Energy</vt:lpstr>
      <vt:lpstr>Scientific Theories Cycling of Matter and Energy</vt:lpstr>
      <vt:lpstr>Scientific Theories Cycling of Matter and Energy</vt:lpstr>
      <vt:lpstr>Geologic History</vt:lpstr>
      <vt:lpstr>Cosmic Timeline Divisions and Units of Measure</vt:lpstr>
      <vt:lpstr>Geologic  Timeline Scales / Contexts of Evolution</vt:lpstr>
      <vt:lpstr>Geologic  Timeline Eons of Earth’s Planetary/Biological Evolution</vt:lpstr>
      <vt:lpstr>Geologic  Timeline Eons of Earth’s History</vt:lpstr>
      <vt:lpstr>Geologic  Timeline Eons of Earth’s History</vt:lpstr>
      <vt:lpstr>Geologic  Timeline Eons of Earth’s History</vt:lpstr>
      <vt:lpstr>Geologic  Timeline Eons of Earth’s History</vt:lpstr>
      <vt:lpstr>Geologic  Timeline Eons of Earth’s History</vt:lpstr>
      <vt:lpstr>Geologic History</vt:lpstr>
      <vt:lpstr>PowerPoint Presentation</vt:lpstr>
      <vt:lpstr>PowerPoint Presentation</vt:lpstr>
      <vt:lpstr>PowerPoint Presentation</vt:lpstr>
      <vt:lpstr>Geologic History</vt:lpstr>
      <vt:lpstr>Patterns of Evolution Geological</vt:lpstr>
      <vt:lpstr>Patterns of Evolution Geological</vt:lpstr>
      <vt:lpstr>Patterns of Evolution Biological</vt:lpstr>
      <vt:lpstr>Geologic History</vt:lpstr>
      <vt:lpstr>Human Evolution Smithsonian National Museum of Natural History</vt:lpstr>
      <vt:lpstr>What Comes Next? Based on patterns of past events…</vt:lpstr>
      <vt:lpstr>fin?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Timeline</dc:title>
  <dc:creator>Aaron John Powner, M.Ed.</dc:creator>
  <cp:lastModifiedBy>Aaron Powner</cp:lastModifiedBy>
  <cp:revision>202</cp:revision>
  <dcterms:created xsi:type="dcterms:W3CDTF">2013-01-24T17:56:25Z</dcterms:created>
  <dcterms:modified xsi:type="dcterms:W3CDTF">2017-05-16T17:54:56Z</dcterms:modified>
</cp:coreProperties>
</file>